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6" r:id="rId3"/>
    <p:sldId id="257" r:id="rId4"/>
    <p:sldId id="295" r:id="rId5"/>
    <p:sldId id="256" r:id="rId6"/>
    <p:sldId id="276" r:id="rId7"/>
    <p:sldId id="261" r:id="rId8"/>
    <p:sldId id="258" r:id="rId9"/>
    <p:sldId id="274" r:id="rId10"/>
    <p:sldId id="278" r:id="rId11"/>
    <p:sldId id="275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77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25" d="100"/>
          <a:sy n="125" d="100"/>
        </p:scale>
        <p:origin x="158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5A034-A325-686D-7ACB-1C2D91433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89360E-C850-A055-A0C9-6BE12C1118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98"/>
          <a:stretch>
            <a:fillRect/>
          </a:stretch>
        </p:blipFill>
        <p:spPr>
          <a:xfrm>
            <a:off x="3668484" y="1528452"/>
            <a:ext cx="3519062" cy="4607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7DB7BA-D324-4CAF-2512-EAF0C805612E}"/>
              </a:ext>
            </a:extLst>
          </p:cNvPr>
          <p:cNvSpPr txBox="1"/>
          <p:nvPr/>
        </p:nvSpPr>
        <p:spPr>
          <a:xfrm>
            <a:off x="2148910" y="490411"/>
            <a:ext cx="6558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잠자고 있는 태양에너지</a:t>
            </a:r>
            <a:endParaRPr lang="en-US" altLang="ko-KR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위에서 그 가능성을 깨우다</a:t>
            </a:r>
            <a:endParaRPr lang="en-US" altLang="ko-KR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7EF99C-FD74-6304-50A7-C8628D745D48}"/>
              </a:ext>
            </a:extLst>
          </p:cNvPr>
          <p:cNvSpPr txBox="1"/>
          <p:nvPr/>
        </p:nvSpPr>
        <p:spPr>
          <a:xfrm>
            <a:off x="2148910" y="1354169"/>
            <a:ext cx="6558210" cy="422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600" dirty="0"/>
              <a:t>이론</a:t>
            </a:r>
            <a:r>
              <a:rPr lang="en-US" altLang="ko-KR" sz="1600" dirty="0"/>
              <a:t>·</a:t>
            </a:r>
            <a:r>
              <a:rPr lang="ko-KR" altLang="en-US" sz="1600" dirty="0"/>
              <a:t>기술</a:t>
            </a:r>
            <a:r>
              <a:rPr lang="en-US" altLang="ko-KR" sz="1600" dirty="0"/>
              <a:t>·</a:t>
            </a:r>
            <a:r>
              <a:rPr lang="ko-KR" altLang="en-US" sz="1600" dirty="0"/>
              <a:t>시장 조건을 반영한 태양광 발전량 잠재 분석 결과</a:t>
            </a:r>
            <a:endParaRPr lang="en-US" altLang="ko-KR" sz="16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8856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8872-B455-C046-EAF1-EE7024DE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1253168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51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5A2C-9C0D-FDB3-4AD8-D9D3D8F5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124824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80375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1EDA2-5125-47E7-BD32-F4560AF44036}"/>
              </a:ext>
            </a:extLst>
          </p:cNvPr>
          <p:cNvGrpSpPr/>
          <p:nvPr/>
        </p:nvGrpSpPr>
        <p:grpSpPr>
          <a:xfrm>
            <a:off x="1762724" y="2336706"/>
            <a:ext cx="4028476" cy="3692243"/>
            <a:chOff x="1559524" y="2482311"/>
            <a:chExt cx="4028476" cy="36922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59209E-58DE-A79F-22F3-3FA72ADC9024}"/>
                </a:ext>
              </a:extLst>
            </p:cNvPr>
            <p:cNvSpPr/>
            <p:nvPr/>
          </p:nvSpPr>
          <p:spPr>
            <a:xfrm>
              <a:off x="1559524" y="2482311"/>
              <a:ext cx="4028476" cy="3692243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3357366-E241-5335-FAB1-73E7A0CBFCD8}"/>
                </a:ext>
              </a:extLst>
            </p:cNvPr>
            <p:cNvSpPr/>
            <p:nvPr/>
          </p:nvSpPr>
          <p:spPr>
            <a:xfrm>
              <a:off x="1687310" y="2605785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92B854-EB13-4CEF-8438-7BB721A60075}"/>
                </a:ext>
              </a:extLst>
            </p:cNvPr>
            <p:cNvSpPr txBox="1"/>
            <p:nvPr/>
          </p:nvSpPr>
          <p:spPr>
            <a:xfrm>
              <a:off x="2250056" y="2615568"/>
              <a:ext cx="26964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도시공원 면적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FA47E53-87B8-C4D7-2DD2-F1426ECDABDF}"/>
                </a:ext>
              </a:extLst>
            </p:cNvPr>
            <p:cNvSpPr/>
            <p:nvPr/>
          </p:nvSpPr>
          <p:spPr>
            <a:xfrm>
              <a:off x="1678876" y="3047114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61082-AA5B-A013-D049-E238659E9792}"/>
                </a:ext>
              </a:extLst>
            </p:cNvPr>
            <p:cNvSpPr txBox="1"/>
            <p:nvPr/>
          </p:nvSpPr>
          <p:spPr>
            <a:xfrm>
              <a:off x="2093362" y="3056897"/>
              <a:ext cx="32611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적정성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</a:t>
              </a:r>
              <a:r>
                <a:rPr lang="en-US" altLang="ko-KR" sz="1400" spc="-60" baseline="3000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FF7EB7-DA6A-3046-BA86-19A32C57B28A}"/>
                </a:ext>
              </a:extLst>
            </p:cNvPr>
            <p:cNvSpPr/>
            <p:nvPr/>
          </p:nvSpPr>
          <p:spPr>
            <a:xfrm>
              <a:off x="1683949" y="3488443"/>
              <a:ext cx="379924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00D4E0-6297-961C-EE34-2C243D8FE1F4}"/>
                </a:ext>
              </a:extLst>
            </p:cNvPr>
            <p:cNvSpPr txBox="1"/>
            <p:nvPr/>
          </p:nvSpPr>
          <p:spPr>
            <a:xfrm>
              <a:off x="1698989" y="3498226"/>
              <a:ext cx="37787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공원관리 예산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단위면적당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3F96BA-FE14-6E78-FC53-E43B1540DE98}"/>
                </a:ext>
              </a:extLst>
            </p:cNvPr>
            <p:cNvSpPr/>
            <p:nvPr/>
          </p:nvSpPr>
          <p:spPr>
            <a:xfrm>
              <a:off x="1687310" y="3939555"/>
              <a:ext cx="3790463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6E6383-B2B8-05AB-9C49-568CAB061794}"/>
                </a:ext>
              </a:extLst>
            </p:cNvPr>
            <p:cNvSpPr txBox="1"/>
            <p:nvPr/>
          </p:nvSpPr>
          <p:spPr>
            <a:xfrm>
              <a:off x="1707913" y="3949338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조성녹지 면적 비율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9DA40E9-B2D0-BE39-70BC-90CDEFEBCB93}"/>
                </a:ext>
              </a:extLst>
            </p:cNvPr>
            <p:cNvSpPr/>
            <p:nvPr/>
          </p:nvSpPr>
          <p:spPr>
            <a:xfrm>
              <a:off x="1686618" y="4380884"/>
              <a:ext cx="379115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27A95B-A0EA-0AD9-4E68-D64B468B6093}"/>
                </a:ext>
              </a:extLst>
            </p:cNvPr>
            <p:cNvSpPr txBox="1"/>
            <p:nvPr/>
          </p:nvSpPr>
          <p:spPr>
            <a:xfrm>
              <a:off x="1707913" y="4390667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방문객 비율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DB6D7-E12E-AAFF-A031-C012509A6226}"/>
                </a:ext>
              </a:extLst>
            </p:cNvPr>
            <p:cNvSpPr/>
            <p:nvPr/>
          </p:nvSpPr>
          <p:spPr>
            <a:xfrm>
              <a:off x="1702492" y="5263542"/>
              <a:ext cx="377528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E9466F-3CC5-5341-5D59-5EE2815598F6}"/>
                </a:ext>
              </a:extLst>
            </p:cNvPr>
            <p:cNvSpPr txBox="1"/>
            <p:nvPr/>
          </p:nvSpPr>
          <p:spPr>
            <a:xfrm>
              <a:off x="1707913" y="5273325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조성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광장형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녹지형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D825104-BB2F-70D8-911C-33BCB74DB9FE}"/>
                </a:ext>
              </a:extLst>
            </p:cNvPr>
            <p:cNvSpPr/>
            <p:nvPr/>
          </p:nvSpPr>
          <p:spPr>
            <a:xfrm>
              <a:off x="1692473" y="4822213"/>
              <a:ext cx="3800948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E73B7E-14CE-9C01-61A8-D6FD6C38E746}"/>
                </a:ext>
              </a:extLst>
            </p:cNvPr>
            <p:cNvSpPr txBox="1"/>
            <p:nvPr/>
          </p:nvSpPr>
          <p:spPr>
            <a:xfrm>
              <a:off x="1707913" y="4831996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서비스 소외인구 비율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36BAE99-13CD-4CFC-B3E8-2D1EA2E8C65F}"/>
                </a:ext>
              </a:extLst>
            </p:cNvPr>
            <p:cNvSpPr/>
            <p:nvPr/>
          </p:nvSpPr>
          <p:spPr>
            <a:xfrm>
              <a:off x="1698989" y="5704871"/>
              <a:ext cx="379443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6260CB-DA87-CB8A-E695-0E76ACCFE381}"/>
                </a:ext>
              </a:extLst>
            </p:cNvPr>
            <p:cNvSpPr txBox="1"/>
            <p:nvPr/>
          </p:nvSpPr>
          <p:spPr>
            <a:xfrm>
              <a:off x="1707913" y="5714654"/>
              <a:ext cx="37752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유형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어린이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주제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근린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3CB92F-8A25-CC97-5168-CBFCE3CAF695}"/>
                </a:ext>
              </a:extLst>
            </p:cNvPr>
            <p:cNvSpPr/>
            <p:nvPr/>
          </p:nvSpPr>
          <p:spPr>
            <a:xfrm>
              <a:off x="1714475" y="353016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27E354E-3AB2-93BE-609E-4AF627055BCD}"/>
                </a:ext>
              </a:extLst>
            </p:cNvPr>
            <p:cNvSpPr/>
            <p:nvPr/>
          </p:nvSpPr>
          <p:spPr>
            <a:xfrm>
              <a:off x="1701466" y="3090596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2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95AB4A3-739E-304F-A65E-0B249F24BBF5}"/>
                </a:ext>
              </a:extLst>
            </p:cNvPr>
            <p:cNvSpPr/>
            <p:nvPr/>
          </p:nvSpPr>
          <p:spPr>
            <a:xfrm>
              <a:off x="1715883" y="2646581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848EC9-CABA-DC83-7ADB-74E334E9E576}"/>
                </a:ext>
              </a:extLst>
            </p:cNvPr>
            <p:cNvSpPr/>
            <p:nvPr/>
          </p:nvSpPr>
          <p:spPr>
            <a:xfrm>
              <a:off x="1707913" y="397292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4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85F3609-0E46-65CF-C19D-BEB3E549D284}"/>
                </a:ext>
              </a:extLst>
            </p:cNvPr>
            <p:cNvSpPr/>
            <p:nvPr/>
          </p:nvSpPr>
          <p:spPr>
            <a:xfrm>
              <a:off x="1714475" y="441789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5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10A0FE-8293-628C-F5FD-EF1853587924}"/>
                </a:ext>
              </a:extLst>
            </p:cNvPr>
            <p:cNvSpPr/>
            <p:nvPr/>
          </p:nvSpPr>
          <p:spPr>
            <a:xfrm>
              <a:off x="1715883" y="4869863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F5D9706-FE71-E01B-D182-EE077F3C757F}"/>
                </a:ext>
              </a:extLst>
            </p:cNvPr>
            <p:cNvSpPr/>
            <p:nvPr/>
          </p:nvSpPr>
          <p:spPr>
            <a:xfrm>
              <a:off x="1717692" y="5293879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05B6D9-53B7-62A7-9331-7D52B5E2445F}"/>
                </a:ext>
              </a:extLst>
            </p:cNvPr>
            <p:cNvSpPr/>
            <p:nvPr/>
          </p:nvSpPr>
          <p:spPr>
            <a:xfrm>
              <a:off x="1715883" y="5746482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8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9BA0C8-9AC8-CE6A-4168-8CD46E294B00}"/>
              </a:ext>
            </a:extLst>
          </p:cNvPr>
          <p:cNvGrpSpPr/>
          <p:nvPr/>
        </p:nvGrpSpPr>
        <p:grpSpPr>
          <a:xfrm>
            <a:off x="7145481" y="2450109"/>
            <a:ext cx="2928195" cy="3570340"/>
            <a:chOff x="7704281" y="2525660"/>
            <a:chExt cx="2928195" cy="3570340"/>
          </a:xfrm>
        </p:grpSpPr>
        <p:sp>
          <p:nvSpPr>
            <p:cNvPr id="61" name="그래픽 7">
              <a:extLst>
                <a:ext uri="{FF2B5EF4-FFF2-40B4-BE49-F238E27FC236}">
                  <a16:creationId xmlns:a16="http://schemas.microsoft.com/office/drawing/2014/main" id="{B09A2C18-5FE4-EE64-9964-82CD0CC01281}"/>
                </a:ext>
              </a:extLst>
            </p:cNvPr>
            <p:cNvSpPr/>
            <p:nvPr/>
          </p:nvSpPr>
          <p:spPr>
            <a:xfrm rot="16200000">
              <a:off x="8748259" y="3121869"/>
              <a:ext cx="904584" cy="1644650"/>
            </a:xfrm>
            <a:custGeom>
              <a:avLst/>
              <a:gdLst>
                <a:gd name="connsiteX0" fmla="*/ 394121 w 943350"/>
                <a:gd name="connsiteY0" fmla="*/ 443627 h 703373"/>
                <a:gd name="connsiteX1" fmla="*/ 671655 w 943350"/>
                <a:gd name="connsiteY1" fmla="*/ 443627 h 703373"/>
                <a:gd name="connsiteX2" fmla="*/ 687300 w 943350"/>
                <a:gd name="connsiteY2" fmla="*/ 459272 h 703373"/>
                <a:gd name="connsiteX3" fmla="*/ 687300 w 943350"/>
                <a:gd name="connsiteY3" fmla="*/ 515636 h 703373"/>
                <a:gd name="connsiteX4" fmla="*/ 722019 w 943350"/>
                <a:gd name="connsiteY4" fmla="*/ 531495 h 703373"/>
                <a:gd name="connsiteX5" fmla="*/ 937403 w 943350"/>
                <a:gd name="connsiteY5" fmla="*/ 345900 h 703373"/>
                <a:gd name="connsiteX6" fmla="*/ 937403 w 943350"/>
                <a:gd name="connsiteY6" fmla="*/ 319540 h 703373"/>
                <a:gd name="connsiteX7" fmla="*/ 722019 w 943350"/>
                <a:gd name="connsiteY7" fmla="*/ 134160 h 703373"/>
                <a:gd name="connsiteX8" fmla="*/ 687300 w 943350"/>
                <a:gd name="connsiteY8" fmla="*/ 150019 h 703373"/>
                <a:gd name="connsiteX9" fmla="*/ 687300 w 943350"/>
                <a:gd name="connsiteY9" fmla="*/ 206383 h 703373"/>
                <a:gd name="connsiteX10" fmla="*/ 671655 w 943350"/>
                <a:gd name="connsiteY10" fmla="*/ 222028 h 703373"/>
                <a:gd name="connsiteX11" fmla="*/ 394121 w 943350"/>
                <a:gd name="connsiteY11" fmla="*/ 222028 h 703373"/>
                <a:gd name="connsiteX12" fmla="*/ 0 w 943350"/>
                <a:gd name="connsiteY12" fmla="*/ 0 h 703373"/>
                <a:gd name="connsiteX13" fmla="*/ 0 w 943350"/>
                <a:gd name="connsiteY13" fmla="*/ 332827 h 703373"/>
                <a:gd name="connsiteX14" fmla="*/ 0 w 943350"/>
                <a:gd name="connsiteY14" fmla="*/ 703373 h 703373"/>
                <a:gd name="connsiteX15" fmla="*/ 394121 w 943350"/>
                <a:gd name="connsiteY15" fmla="*/ 443627 h 70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350" h="703373">
                  <a:moveTo>
                    <a:pt x="394121" y="443627"/>
                  </a:moveTo>
                  <a:lnTo>
                    <a:pt x="671655" y="443627"/>
                  </a:lnTo>
                  <a:cubicBezTo>
                    <a:pt x="680228" y="443627"/>
                    <a:pt x="687300" y="450699"/>
                    <a:pt x="687300" y="459272"/>
                  </a:cubicBezTo>
                  <a:lnTo>
                    <a:pt x="687300" y="515636"/>
                  </a:lnTo>
                  <a:cubicBezTo>
                    <a:pt x="687300" y="533638"/>
                    <a:pt x="708303" y="543282"/>
                    <a:pt x="722019" y="531495"/>
                  </a:cubicBezTo>
                  <a:lnTo>
                    <a:pt x="937403" y="345900"/>
                  </a:lnTo>
                  <a:cubicBezTo>
                    <a:pt x="945332" y="339042"/>
                    <a:pt x="945332" y="326612"/>
                    <a:pt x="937403" y="319540"/>
                  </a:cubicBezTo>
                  <a:lnTo>
                    <a:pt x="722019" y="134160"/>
                  </a:lnTo>
                  <a:cubicBezTo>
                    <a:pt x="708303" y="122372"/>
                    <a:pt x="687300" y="132016"/>
                    <a:pt x="687300" y="150019"/>
                  </a:cubicBezTo>
                  <a:lnTo>
                    <a:pt x="687300" y="206383"/>
                  </a:lnTo>
                  <a:cubicBezTo>
                    <a:pt x="687300" y="214955"/>
                    <a:pt x="680228" y="222028"/>
                    <a:pt x="671655" y="222028"/>
                  </a:cubicBezTo>
                  <a:lnTo>
                    <a:pt x="394121" y="222028"/>
                  </a:lnTo>
                  <a:cubicBezTo>
                    <a:pt x="186238" y="222242"/>
                    <a:pt x="0" y="0"/>
                    <a:pt x="0" y="0"/>
                  </a:cubicBezTo>
                  <a:cubicBezTo>
                    <a:pt x="0" y="0"/>
                    <a:pt x="0" y="189024"/>
                    <a:pt x="0" y="332827"/>
                  </a:cubicBezTo>
                  <a:cubicBezTo>
                    <a:pt x="0" y="476845"/>
                    <a:pt x="0" y="703373"/>
                    <a:pt x="0" y="703373"/>
                  </a:cubicBezTo>
                  <a:cubicBezTo>
                    <a:pt x="0" y="703373"/>
                    <a:pt x="171879" y="443627"/>
                    <a:pt x="394121" y="4436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21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pc="-6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711BC8D-3094-4A09-4C8F-081AFDA1E915}"/>
                </a:ext>
              </a:extLst>
            </p:cNvPr>
            <p:cNvSpPr/>
            <p:nvPr/>
          </p:nvSpPr>
          <p:spPr>
            <a:xfrm>
              <a:off x="7704282" y="4332341"/>
              <a:ext cx="2928194" cy="1763659"/>
            </a:xfrm>
            <a:prstGeom prst="roundRect">
              <a:avLst>
                <a:gd name="adj" fmla="val 9424"/>
              </a:avLst>
            </a:prstGeom>
            <a:solidFill>
              <a:srgbClr val="F9F9F9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형평성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다양성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접근성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등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다양한 측면에서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공원서비스를 평가함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2A5D23-C245-4182-5C35-C589BDEBCB6B}"/>
                </a:ext>
              </a:extLst>
            </p:cNvPr>
            <p:cNvSpPr/>
            <p:nvPr/>
          </p:nvSpPr>
          <p:spPr>
            <a:xfrm>
              <a:off x="7704281" y="2525660"/>
              <a:ext cx="2928194" cy="817305"/>
            </a:xfrm>
            <a:prstGeom prst="roundRect">
              <a:avLst>
                <a:gd name="adj" fmla="val 9424"/>
              </a:avLst>
            </a:prstGeom>
            <a:solidFill>
              <a:schemeClr val="accent6">
                <a:lumMod val="60000"/>
                <a:lumOff val="40000"/>
                <a:alpha val="58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도시공원 서비스의 </a:t>
              </a:r>
              <a:endParaRPr lang="en-US" altLang="ko-KR" dirty="0">
                <a:solidFill>
                  <a:srgbClr val="C00000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실질적인 향상 정책 유도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A896269-4138-A4C5-6EED-D3FB62B2BA45}"/>
              </a:ext>
            </a:extLst>
          </p:cNvPr>
          <p:cNvSpPr/>
          <p:nvPr/>
        </p:nvSpPr>
        <p:spPr>
          <a:xfrm rot="5400000">
            <a:off x="4287401" y="3953905"/>
            <a:ext cx="3570341" cy="562748"/>
          </a:xfrm>
          <a:prstGeom prst="triangle">
            <a:avLst>
              <a:gd name="adj" fmla="val 483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88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05032" cy="3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C47F-FB48-093C-685C-E58A71C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E1153-9518-814C-121F-BDC9D497C0F7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13012D-84FA-0254-7583-38B262CCF01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E6B12A5-344B-B2CF-4CFD-029AEFE8E09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865248-608D-E91E-6602-A93DF9FBF0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79831"/>
            <a:ext cx="10105032" cy="40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24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8A47-506B-7DDE-25C0-8406878B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74EA7-1FB3-BF2E-AE80-DDC98F863C7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B589E-DEA4-DB5D-DD3D-5D311B8C17F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FEB7B-D6CB-4D80-AAF3-F26E679D7D2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9AFB7A-873B-F426-03C6-F67AC3302C0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CBFFB8-E938-BF0B-743B-BC8E9ED2229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DE3DDC8-7CF5-5427-4447-5C321703F8D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5613C13-23BF-9EC1-AE29-22F8312538BA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034CA17-C687-7B0C-2152-C4DC5671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69240"/>
            <a:ext cx="10105032" cy="3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2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E85A-5F7F-F08F-F877-CD887EB0C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7C860-5BB7-BD3A-B770-3003478E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430212"/>
            <a:ext cx="10013640" cy="466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2E608-2C74-0811-E9F3-4AC16FF02A01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70DE4-B0C9-03F7-4652-B81BC7784CE3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D64E0-6D77-13D8-55AC-C2C6EFE2BA71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D3E3A9B-07E7-CF5C-BD06-6B0A3EE7F71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37F8378-59B4-5E23-AA94-C51B2985EEE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EBEE541-4747-A956-94EB-E74E3572408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48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B5AF-F40C-1B90-B7DD-E821D333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06298-A3C5-4575-6923-8AC032C94109}"/>
              </a:ext>
            </a:extLst>
          </p:cNvPr>
          <p:cNvSpPr txBox="1"/>
          <p:nvPr/>
        </p:nvSpPr>
        <p:spPr>
          <a:xfrm>
            <a:off x="1043484" y="1598764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95960-B840-E4F3-5E13-779E1EA4CC96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D06B4-3A85-382F-9473-C567AC10750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9F73DA-6A8C-F69B-B168-FABAB2C869F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4811E82-24AB-4A5C-5793-108B0246D98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162BE96-94E1-BE5B-73CB-DCBFD7F0FB0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FDBB935-5DEF-F0BF-28FC-1536CCE203F6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142E4-0FFE-B1AC-CFDE-135665D8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42112"/>
            <a:ext cx="10104630" cy="34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1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6AF7-BF11-5C2A-106D-523E1345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400AF-0670-BD54-5381-C0956C0678C5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D3EEA-FD45-E31B-0818-7F90A6B4AB0B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63568-EAE1-A377-90A7-D76B2F4203D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B1057C-796A-DC03-EBFE-488799F14FF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3AF6498-9D5E-A67F-8B84-3416E6A38BA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C79FF18-9743-24C2-9CE4-E26DE324D8E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A638E-15D4-2F49-39C1-2C1E588F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892000"/>
            <a:ext cx="10234116" cy="45753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5EA1D6-8E19-E351-C844-40095BAC0ACB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8BBBC0-EF80-E099-CC2C-635C36A18CC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61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9733-67B5-014E-09F9-D4CD78B4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B8BC4-5870-5560-B8F8-79A9264B9CD7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106E0-9847-1AA2-06F4-5AEBD90D0D0A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D4BC9-F92F-18E0-90DE-B60F4AE889F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1EB0BC-185E-85E0-A48C-91A3B0D58A7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0BF26CF-21B5-5798-79EB-4325197FA99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3219B82-E198-7510-D45F-85E1AE42A8B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AD7EDB1-5B3E-2BE5-22A3-FFC8E222AC5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678CF-D0D7-E60A-436C-DBD1CD67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41406" cy="3516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A3A4-02F0-6609-EAE8-AAAAF5B87F62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AA954A-70F9-9846-9B95-5EBAE27833A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0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4E11-CD79-BBC2-2D8E-752579A4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4089A6-9A90-C6F2-606C-B5E5EC7FC821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7AB38-AD1F-9B82-6289-27AF735C7D8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8D23A1-67E9-097A-CFA1-93A88E744C2E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5A40B9-2056-7759-9A5B-09366D52989F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E05A8C-420D-59F5-B0EB-27D274BB35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2864DB-E517-7229-F192-FFD306B2C13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0E3C62-D407-AF18-92CB-21A061F8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92204"/>
            <a:ext cx="10105032" cy="40201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0C885-E3B1-3666-7DDA-21A6CFB2CD4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E4AB6-EFE1-D966-9D4B-3038405F3A0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78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BBBB95E-EB99-D756-2DB1-9EA436783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298"/>
          <a:stretch>
            <a:fillRect/>
          </a:stretch>
        </p:blipFill>
        <p:spPr>
          <a:xfrm>
            <a:off x="3668484" y="1528452"/>
            <a:ext cx="3519062" cy="46077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F2F4D-6E10-7731-F4A4-C441E5B13AF7}"/>
              </a:ext>
            </a:extLst>
          </p:cNvPr>
          <p:cNvSpPr txBox="1"/>
          <p:nvPr/>
        </p:nvSpPr>
        <p:spPr>
          <a:xfrm>
            <a:off x="2148910" y="490411"/>
            <a:ext cx="6558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잠자고 있는 태양에너지</a:t>
            </a:r>
            <a:endParaRPr lang="en-US" altLang="ko-KR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지도 위에서 그 가능성을 깨우다</a:t>
            </a:r>
            <a:endParaRPr lang="en-US" altLang="ko-KR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ADDA2C-B5C1-BBCB-AF67-1949F09A0DBF}"/>
              </a:ext>
            </a:extLst>
          </p:cNvPr>
          <p:cNvSpPr txBox="1"/>
          <p:nvPr/>
        </p:nvSpPr>
        <p:spPr>
          <a:xfrm>
            <a:off x="2148910" y="1354169"/>
            <a:ext cx="6558210" cy="42287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ko-KR" altLang="en-US" sz="1600" dirty="0"/>
              <a:t>이론</a:t>
            </a:r>
            <a:r>
              <a:rPr lang="en-US" altLang="ko-KR" sz="1600" dirty="0"/>
              <a:t>·</a:t>
            </a:r>
            <a:r>
              <a:rPr lang="ko-KR" altLang="en-US" sz="1600" dirty="0"/>
              <a:t>기술</a:t>
            </a:r>
            <a:r>
              <a:rPr lang="en-US" altLang="ko-KR" sz="1600" dirty="0"/>
              <a:t>·</a:t>
            </a:r>
            <a:r>
              <a:rPr lang="ko-KR" altLang="en-US" sz="1600" dirty="0"/>
              <a:t>시장 조건을 반영한 태양광 발전량 잠재 분석 결과</a:t>
            </a:r>
            <a:endParaRPr lang="en-US" altLang="ko-KR" sz="16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784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E411-831E-F3BE-EE1A-B3E831F7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973B2-47B3-EC3B-34FD-670994F394D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A3CA-842B-E69C-DD41-1DBA5A8BDC72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03644-82F6-1FC1-4B25-DDBF2F712D8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5BB81E-F02C-69FE-608F-423B09B64BC9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D7FB36F-2567-E5F0-7F5B-AE65644DA5E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947BFE-B00B-63A0-4508-D3A0B88A279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446A635-2AAB-E1B0-E2D8-F76A72C0597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A1A47-B9D7-DD9B-1F4F-9AE2947B4A2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0042B-4207-E3D9-7D94-597F1C05EF44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43F20-30C8-B352-7768-AA8144AC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52405"/>
            <a:ext cx="10111533" cy="34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7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BCC9-EE43-E182-CC59-53629B74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37AC7-7036-8A61-1E93-215DCF88AC2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8C653-942A-9D83-A7CE-35A2FF6A517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AD769-3C2E-75C9-729B-4155F364C41C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95AD550-B858-124A-DB7D-DDAEC47AD60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C257F-1B6D-5A5C-4BBB-13D986FFE0D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6A2CC08-A1C0-B968-EDF9-7BB78B86D5D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247E3C-1B1C-967E-4544-D6CEAD70B2D6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77913-FDF4-A4B1-33C3-20CAFD39B75A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639867-4260-47FB-F96D-3AD84F89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31" y="2085524"/>
            <a:ext cx="10107086" cy="39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97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EB80C-476C-CA5E-0E14-2DBC01E9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1EBB2-076F-3567-92B6-E61CABA7009F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7648D-D67B-6D58-91FC-863D1D90080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8D2852-2B7E-EA54-3E95-1B4BBFED205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31E0FC-1648-8502-ADCF-1490718C1E5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55B2917-414E-DF4D-EF46-E560497D784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3676EA-DEDE-4AF3-5545-F2DCF33698B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CDDE55E-A7F0-7CEB-BC1C-8DBF1610C4BA}"/>
              </a:ext>
            </a:extLst>
          </p:cNvPr>
          <p:cNvSpPr txBox="1"/>
          <p:nvPr/>
        </p:nvSpPr>
        <p:spPr>
          <a:xfrm>
            <a:off x="1043484" y="3261496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812-3F45-86F5-B557-ECCBA6910E1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D2A96-F82E-21C1-2058-E38E1D98A351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99F7-05D9-02FC-E250-E6ADA5739B0F}"/>
              </a:ext>
            </a:extLst>
          </p:cNvPr>
          <p:cNvSpPr txBox="1"/>
          <p:nvPr/>
        </p:nvSpPr>
        <p:spPr>
          <a:xfrm>
            <a:off x="1043484" y="21702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B6E79C-AF1E-05DB-C027-ED1DD368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3507717"/>
            <a:ext cx="10105032" cy="27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9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225-EED2-58E5-AC44-BA33AF7D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EA32C-66B2-6078-C6AA-C820C51287A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2EC6-BF93-9147-BAAD-77F304D5AC9C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1EFE3-BDE8-78AB-46F3-07C2545013B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2D3CA7-EBAF-6E99-C097-2AA26834AE7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0F83890-E505-3EF6-4334-A7D67637BC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9B3CD35-F947-3C32-8700-D2B649ABC31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90A6E-2F9C-3EC1-F075-95584F9A710C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CD193C-A1E9-4384-DC98-5E31CAD37A4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5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F1BE-CA71-A560-0CBB-3AE986DA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5ECA1-0B3D-8553-F66A-6988888BC15B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90F06-07EF-072C-DE4E-5076695635C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205199-CF7B-4506-0DAA-D135E38B53A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4296AC-754A-5D69-47E8-331C290BE1F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0D8D8C-D195-1464-8E4D-850E97924C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A246A8-2691-1F1B-A305-107888CDBA1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6FBB99-56B8-E939-9D82-66F6A02F2614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B00E33-FB2F-3393-B12E-F76C0E0BF4B5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E011124-D348-BE0E-1132-9B9D6EA91105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C3E41DF-28E5-C608-F665-F7CA2F8E0376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1361F58-1B6B-B24E-44BB-01537189B670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F46A6F0-2F59-8657-20D4-DA1A03F6CE00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FDED26-2378-5C48-E9C8-F89D7A851129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26ED6A6-1565-CDB8-5F06-F248A03DB5C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E3D256F-58F0-945E-0693-A5FDEDB998A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990C428-B248-EB56-3341-21C93D0B516E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1DBD4A-32B3-BDA2-F1F0-26CD05A1C806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5B09D6-8E6B-B94C-7594-357F363BA5B9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E92D0AE-3AF7-AE98-7EA9-44949E25240F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5B3B80-2AB8-B210-A4A4-0D2ACA7C161D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0132D62-010D-FC56-D7E7-FD7B35BE9480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EC7E4E9-8A03-43A0-4B7A-641DDC093D6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5B0CB2-5EDC-A08D-61F8-4A5EDA47D74E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0E83E0-C040-FF60-0335-BBC53010A63D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3744936-A9D9-AC41-D8F9-A8FFB25D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17622D-BCD8-0E27-AFCF-AEC12B0314EF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F1DC9C4-0DF4-69FA-A9AF-92E02A226C35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8D213D9-E920-C85C-EAA8-8C9F4FE7D34B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1FE41-D35E-AFA9-BC93-708E63156981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D56C8B6-3918-1F82-7CA8-F31A13A9BA8D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132AB8-A6B6-D012-E819-73422DB859AD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C140680-3D8E-48EC-0697-9A6A319464D0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9726E-BD3F-D909-3CB4-5CA48CE4487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76711-2DE0-0D77-238A-08AD0B3E6E4E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6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723F-A901-F627-E1E3-87AE052B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C4E34-C397-DEA4-907A-EAD0EC92A72D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A4844-64D0-03D2-DCF6-B5AC4D1F3189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A40C3-C3ED-30C2-E023-8F359C6C816F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14F742-657D-1F67-9F9E-511D159B723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6591E7A-9750-58AF-32B4-21D826226E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CCCEF42-4A3C-17DC-3C66-5C6FC4B01F8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F921-9247-0002-706E-2A71B81890EF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6139A9-1521-0CBA-F248-45965CD75B22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04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706F-B621-54B1-24BA-3E4901A3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1D22B-A174-79DD-B0B0-B71F72B1286E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8767-9C86-85C5-A566-4533609BBEC5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6A1BDA-663E-8DA8-A0C2-4F58C5F73B70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F627C-885E-DABF-9A8F-D8E153ED2F2B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A7A8EB8-CA93-AB24-CDE2-115A0C694B5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5E056F2-D3DD-6485-2E25-27EEEEC029E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320A8EF-2AC9-863E-65ED-3B3571FE8B4B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515A67-6000-E9EC-32CC-57F3DFBC505A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6BCB39-6568-8717-9051-9F108BD4F09C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E5FC25-CA5C-9B65-D709-F261C849495A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49F405C-CD15-1346-F2A3-80D6B93AF514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6F918AB-2B72-75EE-F6EA-408B99D25BD9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BDEA47-B370-EC6B-A485-9DFFF1A9410F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367F02D-005F-A43F-2E91-7BBDC822080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355EEF1-D9F2-125A-2869-085869493B0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508EF4B-8B2A-60C0-0AE8-EACEDEE78F60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24C910-E435-1E99-47E9-C72E6C57A4F8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F7AF46-7839-B9CB-BECC-01710E8C0AEC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595C5E6-2B01-691E-736F-3EFC0B9F138C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738D169-D0D8-3BB5-5A61-4A2B121F39C3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732B21-29D3-BFA8-9595-A271129C1EB4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9EAB6A7B-0899-40AF-30E2-77A3D95D415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A82A4-1406-FCF4-2929-4505F3BD7300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4FE12B-F3EF-82AB-4BF8-8F6B4D292C59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5935F202-BCAD-E2D3-FCD9-663179CE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7C42F20-61C1-9C7F-ABA8-77D861A7B783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C446C9A-F0AF-7851-410D-3077BD6A8917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EEFED21-9196-AFAC-53E8-D12374D87053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8A3785-3A7F-A523-29AE-910BD8AC9832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DB5B41-8BF8-1C2C-661C-5E80983BF9A8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38DCED-DAF7-F70C-B9F8-199574880CD5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5EE5EE-9721-EE18-83CD-84384E0AFB0E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F5FFC2-420A-9C69-C6D8-47FED148B1DD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44438-2866-5426-82FB-BBA56B4881D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990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B4DB-434B-522E-1696-430411A9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2C94A-6883-634A-C34C-F635075829E2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CC6A2-CC28-825D-B50D-CC70122095EA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E4D4C-34E6-F62B-AB6B-D0DE1FCD461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DAAA25-8DF4-602E-593D-8A95904B78F8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2A55692-472F-FB81-2F8C-680E33EE77B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E0E0F75-FA13-C5F3-5586-8274F2A8F58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B2073-79B8-0A47-7C5C-FE1F5DFC4374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0DF29-85E9-A9BE-8D1F-C757625448F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80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B7E06C-E812-F1FD-A760-EEC6FB5C97BC}"/>
              </a:ext>
            </a:extLst>
          </p:cNvPr>
          <p:cNvSpPr txBox="1"/>
          <p:nvPr/>
        </p:nvSpPr>
        <p:spPr>
          <a:xfrm>
            <a:off x="589448" y="32356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및 추후 운영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D0A95-C0B6-0846-74CA-4D8AA3F6F3E6}"/>
              </a:ext>
            </a:extLst>
          </p:cNvPr>
          <p:cNvSpPr txBox="1"/>
          <p:nvPr/>
        </p:nvSpPr>
        <p:spPr>
          <a:xfrm>
            <a:off x="830748" y="94219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A0D246-9345-540C-C2E5-29F37C5A811A}"/>
              </a:ext>
            </a:extLst>
          </p:cNvPr>
          <p:cNvGrpSpPr/>
          <p:nvPr/>
        </p:nvGrpSpPr>
        <p:grpSpPr>
          <a:xfrm>
            <a:off x="715222" y="113109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E2E2E9-4411-098D-864D-8F2E406583C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ED966F-F840-9797-B34E-9613CEBBF13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8FEC37-A6D5-E2E0-369D-66B4256634BE}"/>
              </a:ext>
            </a:extLst>
          </p:cNvPr>
          <p:cNvGrpSpPr/>
          <p:nvPr/>
        </p:nvGrpSpPr>
        <p:grpSpPr>
          <a:xfrm>
            <a:off x="456657" y="50879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3BC1ED-D516-5F20-0D2B-4C10A5876BB8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D1BC0E-5226-BFB5-0C71-F67C802D824E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BE9E2D3-C6DF-A715-E309-B0DFCBD3E566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E9820B2E-2E23-1F2D-BD33-ED6490727B5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6CEA4F-508B-50C5-A9C6-D0CE6D67FA10}"/>
              </a:ext>
            </a:extLst>
          </p:cNvPr>
          <p:cNvSpPr txBox="1"/>
          <p:nvPr/>
        </p:nvSpPr>
        <p:spPr>
          <a:xfrm>
            <a:off x="830748" y="1671063"/>
            <a:ext cx="14323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운영 방향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294C7A1-2756-C1A2-24BD-33939D5116D1}"/>
              </a:ext>
            </a:extLst>
          </p:cNvPr>
          <p:cNvGrpSpPr/>
          <p:nvPr/>
        </p:nvGrpSpPr>
        <p:grpSpPr>
          <a:xfrm>
            <a:off x="715222" y="185996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970A57-B311-58B5-EE88-2240FEF0507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E010F49-DAC8-3B8C-EABF-A65F74F1C84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431DB5-C440-46E0-5922-BC8E596BCC1A}"/>
              </a:ext>
            </a:extLst>
          </p:cNvPr>
          <p:cNvSpPr txBox="1"/>
          <p:nvPr/>
        </p:nvSpPr>
        <p:spPr>
          <a:xfrm>
            <a:off x="830748" y="136702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 공급을 형평성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4CB19-2F64-ACE9-07BA-D63E7FF0E04A}"/>
              </a:ext>
            </a:extLst>
          </p:cNvPr>
          <p:cNvSpPr txBox="1"/>
          <p:nvPr/>
        </p:nvSpPr>
        <p:spPr>
          <a:xfrm>
            <a:off x="830748" y="2159422"/>
            <a:ext cx="1039286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주기로 평가결과 공개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말 공개 예정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모든 지자체를 대상을 평가하고 평가점수를 통한 순위 공개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인포그래픽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등을 활용해 일반인이 쉽게 이해하도록 공개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평가에 활용된 기초자료를 웹에서 지자체 및 누구나 활용 가능하도록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지자체별 세부 현황 및 개선 방향을 담은 리포트 제공</a:t>
            </a:r>
          </a:p>
        </p:txBody>
      </p:sp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05A6-8D1E-F5EC-3827-4B20D46D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E27F2-4CA5-30E8-9A21-E6B8A5AC0615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2C00A-9A97-8F67-79EC-2155D5D8501D}"/>
              </a:ext>
            </a:extLst>
          </p:cNvPr>
          <p:cNvSpPr txBox="1"/>
          <p:nvPr/>
        </p:nvSpPr>
        <p:spPr>
          <a:xfrm>
            <a:off x="494198" y="845068"/>
            <a:ext cx="11050102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위성영상 기반의 일사량 데이터를 활용한 경기도 태양광 </a:t>
            </a:r>
            <a:r>
              <a:rPr lang="ko-KR" altLang="en-US" sz="16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지도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84611-87F1-27DE-8ED5-41C7BE7D9848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5C068D-64A3-3014-30D7-B78EE6F7649B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BC3A16-7BA0-E2DD-FF21-FC7A753FDFF3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F43FAEC-FAE9-E00B-F849-FFB9ED59394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8C1B9A1-E77D-2F64-65BD-BAE4745830C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B3426A-4432-6339-61C9-0DF43071AF62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680B72-9B55-75DA-5C86-5869C0421497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C21F3D8-0250-3E44-3C89-F26C3C6AFC09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D2A0CA-B8F8-A58F-D3BA-DB2FB4828C28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CF4FA42-FED7-4BE9-D05C-CB3F0BC4FB89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B08F522-21D2-CDFC-511C-481EBF61DCC2}"/>
              </a:ext>
            </a:extLst>
          </p:cNvPr>
          <p:cNvSpPr txBox="1"/>
          <p:nvPr/>
        </p:nvSpPr>
        <p:spPr>
          <a:xfrm>
            <a:off x="830748" y="3187507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342234-661E-45A1-F32E-D2381E1EBA3B}"/>
              </a:ext>
            </a:extLst>
          </p:cNvPr>
          <p:cNvGrpSpPr/>
          <p:nvPr/>
        </p:nvGrpSpPr>
        <p:grpSpPr>
          <a:xfrm>
            <a:off x="715222" y="337640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0BB116A-C7F1-2C24-31D5-AB0BA24060F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EAB9D4-CF40-F6DA-3E8E-06FF79AB33B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D92B9C2-03B9-B3C1-23A9-A637810C32FD}"/>
              </a:ext>
            </a:extLst>
          </p:cNvPr>
          <p:cNvSpPr txBox="1"/>
          <p:nvPr/>
        </p:nvSpPr>
        <p:spPr>
          <a:xfrm>
            <a:off x="830748" y="4423733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D5B4A1-4DCD-2FFD-8324-D8B2EE4C430B}"/>
              </a:ext>
            </a:extLst>
          </p:cNvPr>
          <p:cNvGrpSpPr/>
          <p:nvPr/>
        </p:nvGrpSpPr>
        <p:grpSpPr>
          <a:xfrm>
            <a:off x="715222" y="461263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2EDF8DD-8EEF-5138-1254-19FE13BD4BE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05667BF-5CF2-3422-8605-57F68762CB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CDBD481-2B3E-235F-E5B6-902269DD4FB0}"/>
              </a:ext>
            </a:extLst>
          </p:cNvPr>
          <p:cNvSpPr txBox="1"/>
          <p:nvPr/>
        </p:nvSpPr>
        <p:spPr>
          <a:xfrm>
            <a:off x="830747" y="2426277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경기도의 전력수요는 계속 증가하고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한편 재생에너지 보급은 더딘 상황임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2022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경기도의 전력자립도는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61.04%.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38.96%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재생에너지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특히 태양광은 지속가능한 전력공급을 위해 우리가 활용해야 할 소중한 자원임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E426C1-6956-BE46-E760-0E41E871AF3D}"/>
              </a:ext>
            </a:extLst>
          </p:cNvPr>
          <p:cNvSpPr txBox="1"/>
          <p:nvPr/>
        </p:nvSpPr>
        <p:spPr>
          <a:xfrm>
            <a:off x="830748" y="3637358"/>
            <a:ext cx="9928133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걸친 태양광 총량을 파악할 수 있는 자료가 필요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경기도에서 실질적으로 활용할 수 있는 태양광 잠재량을 살펴보기 위해서는 여러가지 여건들을 고려할 필요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지리적으로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설치가 가능한 곳인지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얼마나 활용 가능한지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정책적으로 설치가 가능한 곳인지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경제성은 있는 곳인지 판단할 종합적인 자료가 필요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E9E5AA-2441-EBE4-EB8C-B56D4FF0D463}"/>
              </a:ext>
            </a:extLst>
          </p:cNvPr>
          <p:cNvSpPr txBox="1"/>
          <p:nvPr/>
        </p:nvSpPr>
        <p:spPr>
          <a:xfrm>
            <a:off x="830747" y="4882734"/>
            <a:ext cx="8422309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내 태양광 보급의 지리적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 제약을 고려하여 태양광의 합리적인 보급방안을 제시하고자 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단계별로 활용한 태양광 잠재량을 공간적으로 살펴보고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보급 정책의 참고자료가 되고자 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83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B94C-1D5D-9DF8-78D7-999ECEAF7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9D4B913-72E3-7456-0248-7D1B6BD3B9F0}"/>
              </a:ext>
            </a:extLst>
          </p:cNvPr>
          <p:cNvSpPr/>
          <p:nvPr/>
        </p:nvSpPr>
        <p:spPr>
          <a:xfrm>
            <a:off x="1162619" y="2985115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E1D95-7258-7730-116A-43C03263930F}"/>
              </a:ext>
            </a:extLst>
          </p:cNvPr>
          <p:cNvSpPr txBox="1"/>
          <p:nvPr/>
        </p:nvSpPr>
        <p:spPr>
          <a:xfrm>
            <a:off x="1043484" y="1231682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전체 전력소비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연평균 증가율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3.44%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번째 높은 증가율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1.70%)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산업부문 전력소비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4.03%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.61%)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건물부문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전력소비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.62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.56%)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EAAA069-77BE-078F-9AD0-57F119899C5B}"/>
              </a:ext>
            </a:extLst>
          </p:cNvPr>
          <p:cNvSpPr/>
          <p:nvPr/>
        </p:nvSpPr>
        <p:spPr>
          <a:xfrm>
            <a:off x="1162619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0508EC-1890-8B3C-33A4-4643A168ADBF}"/>
              </a:ext>
            </a:extLst>
          </p:cNvPr>
          <p:cNvSpPr/>
          <p:nvPr/>
        </p:nvSpPr>
        <p:spPr>
          <a:xfrm>
            <a:off x="11737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(2013~2023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C4113D-7965-DA7C-C241-BCEDEAD450D2}"/>
              </a:ext>
            </a:extLst>
          </p:cNvPr>
          <p:cNvSpPr/>
          <p:nvPr/>
        </p:nvSpPr>
        <p:spPr>
          <a:xfrm>
            <a:off x="4444801" y="2985116"/>
            <a:ext cx="2950769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3D70D-FAB6-F0FD-E32A-2723079C5257}"/>
              </a:ext>
            </a:extLst>
          </p:cNvPr>
          <p:cNvSpPr/>
          <p:nvPr/>
        </p:nvSpPr>
        <p:spPr>
          <a:xfrm>
            <a:off x="4444801" y="2398261"/>
            <a:ext cx="2950769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477138-D683-190D-9CB8-DFFB8C58DB96}"/>
              </a:ext>
            </a:extLst>
          </p:cNvPr>
          <p:cNvSpPr/>
          <p:nvPr/>
        </p:nvSpPr>
        <p:spPr>
          <a:xfrm>
            <a:off x="810155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FA4EB8-6512-CBB9-9238-F3E6A4F74BF0}"/>
              </a:ext>
            </a:extLst>
          </p:cNvPr>
          <p:cNvSpPr/>
          <p:nvPr/>
        </p:nvSpPr>
        <p:spPr>
          <a:xfrm>
            <a:off x="810155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80E00-1048-41C7-B0F4-0A00D80C6F8D}"/>
              </a:ext>
            </a:extLst>
          </p:cNvPr>
          <p:cNvSpPr txBox="1"/>
          <p:nvPr/>
        </p:nvSpPr>
        <p:spPr>
          <a:xfrm>
            <a:off x="1043483" y="834135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산업부문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모두에서 전력소비 증가 추이가 높음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77D6E17-AC79-B235-7861-E8A8730BEDFF}"/>
              </a:ext>
            </a:extLst>
          </p:cNvPr>
          <p:cNvSpPr/>
          <p:nvPr/>
        </p:nvSpPr>
        <p:spPr>
          <a:xfrm>
            <a:off x="4444801" y="4730285"/>
            <a:ext cx="2950769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74829A-9A7B-282A-2504-50FE63E1CC57}"/>
              </a:ext>
            </a:extLst>
          </p:cNvPr>
          <p:cNvSpPr/>
          <p:nvPr/>
        </p:nvSpPr>
        <p:spPr>
          <a:xfrm>
            <a:off x="810155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A806E8-AEEE-D239-7846-E05088FFBB4D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5D604B-4210-B495-BC29-FB553F77567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5706E3A-1CE3-4161-0096-BCE5F9EEBFF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26379C8-825A-E4B8-5920-747A59CF3C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DA85EDB6-229F-05EC-1975-A1ACDB9E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3068699"/>
            <a:ext cx="2818262" cy="16313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BDF940D-5ADB-F9A4-71D0-A730540C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01" y="3068489"/>
            <a:ext cx="3001563" cy="16222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1FDFA2E-C0D7-7C8B-B553-E27D5E79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347" y="3005603"/>
            <a:ext cx="2896165" cy="16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8B7417-887E-BA01-6605-978C8CBAACEF}"/>
              </a:ext>
            </a:extLst>
          </p:cNvPr>
          <p:cNvSpPr/>
          <p:nvPr/>
        </p:nvSpPr>
        <p:spPr>
          <a:xfrm>
            <a:off x="1162619" y="2985115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AC719-EA0E-3669-D79F-6EF0832AA637}"/>
              </a:ext>
            </a:extLst>
          </p:cNvPr>
          <p:cNvSpPr txBox="1"/>
          <p:nvPr/>
        </p:nvSpPr>
        <p:spPr>
          <a:xfrm>
            <a:off x="1043484" y="1231682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연평균 증가율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1.09%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번째 높은 증가율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0.035%)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지역내총생산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4.65%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2.65%)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사업체수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2.30%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0.8%)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438F80-30A7-E32F-453E-BE4FE22C7BBD}"/>
              </a:ext>
            </a:extLst>
          </p:cNvPr>
          <p:cNvSpPr/>
          <p:nvPr/>
        </p:nvSpPr>
        <p:spPr>
          <a:xfrm>
            <a:off x="1162619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04B7EE-AB56-3071-2B05-5A8544A95EEB}"/>
              </a:ext>
            </a:extLst>
          </p:cNvPr>
          <p:cNvSpPr/>
          <p:nvPr/>
        </p:nvSpPr>
        <p:spPr>
          <a:xfrm>
            <a:off x="11737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(2013~2023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0DD9F6-6093-9308-A57D-231BB2852399}"/>
              </a:ext>
            </a:extLst>
          </p:cNvPr>
          <p:cNvSpPr/>
          <p:nvPr/>
        </p:nvSpPr>
        <p:spPr>
          <a:xfrm>
            <a:off x="4444801" y="2985116"/>
            <a:ext cx="2950769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41A32D-4459-485E-5EA8-B322A74386DA}"/>
              </a:ext>
            </a:extLst>
          </p:cNvPr>
          <p:cNvSpPr/>
          <p:nvPr/>
        </p:nvSpPr>
        <p:spPr>
          <a:xfrm>
            <a:off x="4444801" y="2398261"/>
            <a:ext cx="2950769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지역내 총생산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EE5B9D-FB81-F7FA-90C2-D07033098C16}"/>
              </a:ext>
            </a:extLst>
          </p:cNvPr>
          <p:cNvSpPr/>
          <p:nvPr/>
        </p:nvSpPr>
        <p:spPr>
          <a:xfrm>
            <a:off x="810155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5F5B8-47B8-DF3F-310F-32D01E45A8F0}"/>
              </a:ext>
            </a:extLst>
          </p:cNvPr>
          <p:cNvSpPr/>
          <p:nvPr/>
        </p:nvSpPr>
        <p:spPr>
          <a:xfrm>
            <a:off x="810155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503C1-45B5-1BFC-E170-0A184361DA2D}"/>
              </a:ext>
            </a:extLst>
          </p:cNvPr>
          <p:cNvSpPr txBox="1"/>
          <p:nvPr/>
        </p:nvSpPr>
        <p:spPr>
          <a:xfrm>
            <a:off x="1043483" y="834135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경기도의 인구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지역내 총생산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 증가추이를 봤을 때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전력수요는 앞으로도 계속 증가할 것으로 판단됨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B64F1B-5FBD-E0EE-16F8-7D697AD3E51D}"/>
              </a:ext>
            </a:extLst>
          </p:cNvPr>
          <p:cNvSpPr/>
          <p:nvPr/>
        </p:nvSpPr>
        <p:spPr>
          <a:xfrm>
            <a:off x="4444801" y="4730285"/>
            <a:ext cx="2950769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C9A144-21B2-9F67-6D48-F9E4915B9B7E}"/>
              </a:ext>
            </a:extLst>
          </p:cNvPr>
          <p:cNvSpPr/>
          <p:nvPr/>
        </p:nvSpPr>
        <p:spPr>
          <a:xfrm>
            <a:off x="810155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DBF08-4DC5-81F4-D18E-F5FD9E4EA018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893F90-9356-8E64-CDA2-AA084E2759D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E1611EE-1E52-4ABB-F7C7-880DF62B4C00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34F34D-FE6C-3F32-CDAE-172D732EBD0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BD6320A-0EDA-C677-D47E-49F4A72FE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3068699"/>
            <a:ext cx="2818262" cy="16313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E1D4E00-FAE5-338B-00FE-8B39EE1C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01" y="3068489"/>
            <a:ext cx="3001563" cy="16222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799531E-818C-70A9-A514-C3977F52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347" y="3005603"/>
            <a:ext cx="2896165" cy="16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94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D2B39A9-87B9-7779-01C6-476305F2D732}"/>
              </a:ext>
            </a:extLst>
          </p:cNvPr>
          <p:cNvSpPr txBox="1"/>
          <p:nvPr/>
        </p:nvSpPr>
        <p:spPr>
          <a:xfrm>
            <a:off x="589448" y="253525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05AE4-C821-E527-C3F1-731CB5413021}"/>
              </a:ext>
            </a:extLst>
          </p:cNvPr>
          <p:cNvSpPr txBox="1"/>
          <p:nvPr/>
        </p:nvSpPr>
        <p:spPr>
          <a:xfrm>
            <a:off x="830748" y="872155"/>
            <a:ext cx="1631421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단계별 개념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992688-AFE4-ED55-A857-EF7CEC68D82D}"/>
              </a:ext>
            </a:extLst>
          </p:cNvPr>
          <p:cNvGrpSpPr/>
          <p:nvPr/>
        </p:nvGrpSpPr>
        <p:grpSpPr>
          <a:xfrm>
            <a:off x="715222" y="106105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C558B51-C6A3-3F2C-57B8-4628B652AE0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8C7AE08-0335-4B11-2ADA-CB50AE63D94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9C9C5A-0867-1990-5EF3-746FB6A9B04C}"/>
              </a:ext>
            </a:extLst>
          </p:cNvPr>
          <p:cNvGrpSpPr/>
          <p:nvPr/>
        </p:nvGrpSpPr>
        <p:grpSpPr>
          <a:xfrm>
            <a:off x="456657" y="438753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8EC2CD1-2BFE-74D9-BADC-F58D1308A966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0389C80-9507-4BD1-666E-A8AE6F7C422D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1216A2C-0DFC-DB38-6404-B7AAD3A62D0A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AACFCB2-80B4-DBA6-98B5-505723D298DB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EA6DF29-B956-02C4-32EB-CDF8B123DCEF}"/>
              </a:ext>
            </a:extLst>
          </p:cNvPr>
          <p:cNvSpPr txBox="1"/>
          <p:nvPr/>
        </p:nvSpPr>
        <p:spPr>
          <a:xfrm>
            <a:off x="830748" y="2120446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670388-12E7-8045-EDF1-E0F67E616A4D}"/>
              </a:ext>
            </a:extLst>
          </p:cNvPr>
          <p:cNvGrpSpPr/>
          <p:nvPr/>
        </p:nvGrpSpPr>
        <p:grpSpPr>
          <a:xfrm>
            <a:off x="715222" y="230934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3457AB9-E7E9-15E9-E010-6EAF0C48A522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9D3E17C-0599-1AB8-43BD-237927BD155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40B04DF-B6DF-DA63-9679-5F7082084887}"/>
              </a:ext>
            </a:extLst>
          </p:cNvPr>
          <p:cNvSpPr txBox="1"/>
          <p:nvPr/>
        </p:nvSpPr>
        <p:spPr>
          <a:xfrm>
            <a:off x="830748" y="3159537"/>
            <a:ext cx="16990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지표와의 평가 차이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58128C-B058-35B6-5594-2FC32E4E7347}"/>
              </a:ext>
            </a:extLst>
          </p:cNvPr>
          <p:cNvGrpSpPr/>
          <p:nvPr/>
        </p:nvGrpSpPr>
        <p:grpSpPr>
          <a:xfrm>
            <a:off x="715222" y="334843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0626C18-23DF-BA5A-CC5C-870BE2CA8769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1DCCD69-C0CC-6645-264C-5712BDABA76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CD99DC6-EDF8-B679-FE0B-8196E26E3E8B}"/>
              </a:ext>
            </a:extLst>
          </p:cNvPr>
          <p:cNvSpPr txBox="1"/>
          <p:nvPr/>
        </p:nvSpPr>
        <p:spPr>
          <a:xfrm>
            <a:off x="830748" y="1296983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도달하는 태양 복사 에너지를 기반으로 산정한 최대 활용 가능 에너지양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 조건 등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기술적·지리적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반영하여 산정한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활용가능한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591710-97DC-514D-0374-8EC04FCC5E40}"/>
              </a:ext>
            </a:extLst>
          </p:cNvPr>
          <p:cNvSpPr txBox="1"/>
          <p:nvPr/>
        </p:nvSpPr>
        <p:spPr>
          <a:xfrm>
            <a:off x="830748" y="2559071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지표를 활용해 공원서비스를 분석한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 단위의 평가와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단위의 평가는 매우 상이한 양상을 보였습니다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이는 시군 내 공원서비스가 일부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읍면동에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편중되지 않도록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형평성 있게 제공될 필요가 있음을 시사합니다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6EBF3C-462C-888D-4E65-CFE6A10073C6}"/>
              </a:ext>
            </a:extLst>
          </p:cNvPr>
          <p:cNvSpPr txBox="1"/>
          <p:nvPr/>
        </p:nvSpPr>
        <p:spPr>
          <a:xfrm>
            <a:off x="830748" y="3647896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시군별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공원서비스 순위는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공원면적이라는 단일 지표로 평가할 때와는 다른 결과를 보이고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다양한 시각과 요소를 종합적으로 고려해 평가해야만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형평성과 다양성을 아우르는 공원서비스를 효과적으로 제공할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ECF369-1B4D-74BE-D38A-A2B59DD47179}"/>
              </a:ext>
            </a:extLst>
          </p:cNvPr>
          <p:cNvSpPr/>
          <p:nvPr/>
        </p:nvSpPr>
        <p:spPr>
          <a:xfrm>
            <a:off x="6377517" y="2417749"/>
            <a:ext cx="3845983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104092-F0A8-B4E5-4E84-8321DDA8C696}"/>
              </a:ext>
            </a:extLst>
          </p:cNvPr>
          <p:cNvSpPr/>
          <p:nvPr/>
        </p:nvSpPr>
        <p:spPr>
          <a:xfrm>
            <a:off x="1790700" y="2417749"/>
            <a:ext cx="3905250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43">
            <a:extLst>
              <a:ext uri="{FF2B5EF4-FFF2-40B4-BE49-F238E27FC236}">
                <a16:creationId xmlns:a16="http://schemas.microsoft.com/office/drawing/2014/main" id="{83EEE5A4-8953-97AE-DB42-5DB7EBE8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3876"/>
              </p:ext>
            </p:extLst>
          </p:nvPr>
        </p:nvGraphicFramePr>
        <p:xfrm>
          <a:off x="1991138" y="2855135"/>
          <a:ext cx="3534716" cy="305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089">
                  <a:extLst>
                    <a:ext uri="{9D8B030D-6E8A-4147-A177-3AD203B41FA5}">
                      <a16:colId xmlns:a16="http://schemas.microsoft.com/office/drawing/2014/main" val="1835698941"/>
                    </a:ext>
                  </a:extLst>
                </a:gridCol>
                <a:gridCol w="631597">
                  <a:extLst>
                    <a:ext uri="{9D8B030D-6E8A-4147-A177-3AD203B41FA5}">
                      <a16:colId xmlns:a16="http://schemas.microsoft.com/office/drawing/2014/main" val="1713104237"/>
                    </a:ext>
                  </a:extLst>
                </a:gridCol>
                <a:gridCol w="2334030">
                  <a:extLst>
                    <a:ext uri="{9D8B030D-6E8A-4147-A177-3AD203B41FA5}">
                      <a16:colId xmlns:a16="http://schemas.microsoft.com/office/drawing/2014/main" val="3519489397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배치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접근성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도보시간 기준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내 인구비율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433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연결성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목적지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간 연결성 측정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95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공원압력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공원에 대한 잠재적 수요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개별 공원당 적정인구 추정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918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주변환경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 내 토지이용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851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프로그램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프로그램의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66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안전성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안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밖의 교통 및 범죄 안전성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(CPTED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반영여부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52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편의성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편의시설 제공여부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8578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절대 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8034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시내 공원 유형의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86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건강성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공원설계가 신체적 정신적 건강 증진의 요소 반영 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45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식재와 보행로 설계의 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5072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생태적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생물다양성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종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822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자연성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자연지형과 수목이용정도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64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수공간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공원을 통과하는 수공간의 존재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6826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유지관리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편의시설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식재관리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양호도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8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예산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유지 보수 및 관리예산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관리 인력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57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이용도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방문자수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36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청결성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공원화장실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보행로 등의 청결도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18514"/>
                  </a:ext>
                </a:extLst>
              </a:tr>
            </a:tbl>
          </a:graphicData>
        </a:graphic>
      </p:graphicFrame>
      <p:pic>
        <p:nvPicPr>
          <p:cNvPr id="18" name="Picture 2" descr="부천시가 발표한 ＇핵심 성과 베스트 10＇">
            <a:extLst>
              <a:ext uri="{FF2B5EF4-FFF2-40B4-BE49-F238E27FC236}">
                <a16:creationId xmlns:a16="http://schemas.microsoft.com/office/drawing/2014/main" id="{75B4DB5E-DCBB-720E-6BEF-84F0923C4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"/>
          <a:stretch/>
        </p:blipFill>
        <p:spPr bwMode="auto">
          <a:xfrm>
            <a:off x="6545657" y="4343052"/>
            <a:ext cx="2172893" cy="13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321C8-8B3D-97A1-4399-7CAC13D6C642}"/>
              </a:ext>
            </a:extLst>
          </p:cNvPr>
          <p:cNvSpPr/>
          <p:nvPr/>
        </p:nvSpPr>
        <p:spPr>
          <a:xfrm>
            <a:off x="2083861" y="2439329"/>
            <a:ext cx="3252606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국외 도시공원 계획 및 평가 지표</a:t>
            </a: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EAC2BD-4BFB-F772-B6AA-6318C849A057}"/>
              </a:ext>
            </a:extLst>
          </p:cNvPr>
          <p:cNvSpPr/>
          <p:nvPr/>
        </p:nvSpPr>
        <p:spPr>
          <a:xfrm>
            <a:off x="7039874" y="2439329"/>
            <a:ext cx="2594158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국내 공원계획 지표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D437417D-4870-9EB3-7542-F804A131521C}"/>
              </a:ext>
            </a:extLst>
          </p:cNvPr>
          <p:cNvSpPr/>
          <p:nvPr/>
        </p:nvSpPr>
        <p:spPr>
          <a:xfrm>
            <a:off x="6545657" y="3287441"/>
            <a:ext cx="3513447" cy="9136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85725" indent="-85725">
              <a:buSzPct val="100000"/>
              <a:buFont typeface="Arial" pitchFamily="34"/>
              <a:buChar char="•"/>
            </a:pP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「도시공원 및 녹지 등에 관한 법률 시행규칙」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  <a:endParaRPr lang="en-US" altLang="ko-KR" sz="900" b="1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buSzPct val="100000"/>
            </a:pP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하나의 도시지역 안에 있어서의 도시공원의 확보기준은 해당 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900" dirty="0" err="1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이상으로 하고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개발제한구역 및 녹지지역을 제외한 도시지역 안에 있어서의 도시공원의 확보기준은 해당도시지역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 이상으로 한다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7B0781-72E4-B476-0434-79B74688537A}"/>
              </a:ext>
            </a:extLst>
          </p:cNvPr>
          <p:cNvSpPr/>
          <p:nvPr/>
        </p:nvSpPr>
        <p:spPr>
          <a:xfrm>
            <a:off x="5695950" y="4077874"/>
            <a:ext cx="743394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spc="-1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kumimoji="0" lang="ko-KR" altLang="en-US" sz="2400" b="1" spc="-1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94A6E5-5AB9-6CCC-1A4E-6A6FB38E6290}"/>
              </a:ext>
            </a:extLst>
          </p:cNvPr>
          <p:cNvGrpSpPr/>
          <p:nvPr/>
        </p:nvGrpSpPr>
        <p:grpSpPr>
          <a:xfrm>
            <a:off x="6908811" y="2948663"/>
            <a:ext cx="2791910" cy="276999"/>
            <a:chOff x="924973" y="2496288"/>
            <a:chExt cx="3804499" cy="33083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9D675F-CF42-FAFD-09E8-72F5C6EC71B6}"/>
                </a:ext>
              </a:extLst>
            </p:cNvPr>
            <p:cNvSpPr/>
            <p:nvPr/>
          </p:nvSpPr>
          <p:spPr>
            <a:xfrm>
              <a:off x="924973" y="2498029"/>
              <a:ext cx="3804499" cy="327342"/>
            </a:xfrm>
            <a:prstGeom prst="roundRect">
              <a:avLst>
                <a:gd name="adj" fmla="val 20547"/>
              </a:avLst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F9EF42-9D49-AB56-3BFD-66D62E181379}"/>
                </a:ext>
              </a:extLst>
            </p:cNvPr>
            <p:cNvSpPr txBox="1"/>
            <p:nvPr/>
          </p:nvSpPr>
          <p:spPr>
            <a:xfrm>
              <a:off x="1465040" y="2496288"/>
              <a:ext cx="2724372" cy="3308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공원녹지면적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(6m</a:t>
              </a:r>
              <a:r>
                <a:rPr lang="en-US" altLang="ko-KR" sz="1200" b="1" baseline="300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9C5614-5B2A-608B-AEDF-F6EF8D1747C4}"/>
              </a:ext>
            </a:extLst>
          </p:cNvPr>
          <p:cNvSpPr/>
          <p:nvPr/>
        </p:nvSpPr>
        <p:spPr>
          <a:xfrm>
            <a:off x="8788171" y="4343052"/>
            <a:ext cx="1270933" cy="1302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35B0E-8B30-15CA-FFB3-E97E0E07A521}"/>
              </a:ext>
            </a:extLst>
          </p:cNvPr>
          <p:cNvSpPr txBox="1"/>
          <p:nvPr/>
        </p:nvSpPr>
        <p:spPr>
          <a:xfrm>
            <a:off x="8927066" y="4351988"/>
            <a:ext cx="10484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단일지표에 의한 </a:t>
            </a:r>
            <a:endParaRPr lang="en-US" altLang="ko-KR" sz="1000" spc="-12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rgbClr val="004A8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 단위 평가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D84789-84F7-2369-CCE4-AB9CE0A9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29" y="4717948"/>
            <a:ext cx="773976" cy="8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140B2-833E-1A31-735F-E3DA973D5E4A}"/>
              </a:ext>
            </a:extLst>
          </p:cNvPr>
          <p:cNvSpPr txBox="1"/>
          <p:nvPr/>
        </p:nvSpPr>
        <p:spPr>
          <a:xfrm>
            <a:off x="1043484" y="136459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1495D-6E48-91DA-B11D-3251717C1696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도시공원 평가는 주로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공원녹지 면적에 한정되어 있어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 가치를 반영하지 못하고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B3BAC-E315-F060-3022-D13242740934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DE1449-B443-A66D-BF54-7EA34B2A42E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469E7A-ED31-5FD9-32E2-DA8827CB418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018CFE4-2B48-1AF6-6CAA-C420836B87E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6F74-C84C-4568-D162-E7B2860D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FFD035-828E-F21B-4617-E8931FEA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20" y="1586653"/>
            <a:ext cx="2031657" cy="245002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41DCB4-5263-00D4-BD58-4C05D70BFF2B}"/>
              </a:ext>
            </a:extLst>
          </p:cNvPr>
          <p:cNvGrpSpPr/>
          <p:nvPr/>
        </p:nvGrpSpPr>
        <p:grpSpPr>
          <a:xfrm>
            <a:off x="6904785" y="2339707"/>
            <a:ext cx="3213352" cy="1324219"/>
            <a:chOff x="4941535" y="3306399"/>
            <a:chExt cx="3518253" cy="273781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48E4FE1-2C9E-5504-998A-3E258FE1EB2B}"/>
                </a:ext>
              </a:extLst>
            </p:cNvPr>
            <p:cNvCxnSpPr/>
            <p:nvPr/>
          </p:nvCxnSpPr>
          <p:spPr>
            <a:xfrm>
              <a:off x="4941535" y="3306399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F9DEF83-A9A4-F97A-23DE-077C10420B9C}"/>
                </a:ext>
              </a:extLst>
            </p:cNvPr>
            <p:cNvCxnSpPr/>
            <p:nvPr/>
          </p:nvCxnSpPr>
          <p:spPr>
            <a:xfrm>
              <a:off x="4941535" y="513349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299AB2-6D54-4503-4EB4-080ADED43600}"/>
                </a:ext>
              </a:extLst>
            </p:cNvPr>
            <p:cNvCxnSpPr/>
            <p:nvPr/>
          </p:nvCxnSpPr>
          <p:spPr>
            <a:xfrm>
              <a:off x="4941535" y="4228177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EB02C4C-9E06-4A68-E3EA-8347632076B6}"/>
                </a:ext>
              </a:extLst>
            </p:cNvPr>
            <p:cNvCxnSpPr/>
            <p:nvPr/>
          </p:nvCxnSpPr>
          <p:spPr>
            <a:xfrm>
              <a:off x="4941535" y="604421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1EA7A2-7A73-FE90-56BD-0EE5525908C9}"/>
              </a:ext>
            </a:extLst>
          </p:cNvPr>
          <p:cNvSpPr txBox="1">
            <a:spLocks/>
          </p:cNvSpPr>
          <p:nvPr/>
        </p:nvSpPr>
        <p:spPr>
          <a:xfrm>
            <a:off x="6893698" y="2381160"/>
            <a:ext cx="3076483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공원 투자금 측정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비영리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자원봉사 포함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63FDF-C157-8901-AB7D-9004732E9FAB}"/>
              </a:ext>
            </a:extLst>
          </p:cNvPr>
          <p:cNvSpPr txBox="1">
            <a:spLocks/>
          </p:cNvSpPr>
          <p:nvPr/>
        </p:nvSpPr>
        <p:spPr>
          <a:xfrm>
            <a:off x="6893698" y="1970061"/>
            <a:ext cx="264463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공원의 중위 크기와 도시 면적 대비 공원 비율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5C510-7FF7-305C-07E9-D9F241CDF8E6}"/>
              </a:ext>
            </a:extLst>
          </p:cNvPr>
          <p:cNvSpPr txBox="1">
            <a:spLocks/>
          </p:cNvSpPr>
          <p:nvPr/>
        </p:nvSpPr>
        <p:spPr>
          <a:xfrm>
            <a:off x="6893698" y="3242611"/>
            <a:ext cx="257282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 도보 거리 내 공원 접근 가능 인구 비율 측정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7300B-2C9E-5586-763C-8B46BB5B7C5E}"/>
              </a:ext>
            </a:extLst>
          </p:cNvPr>
          <p:cNvSpPr txBox="1">
            <a:spLocks/>
          </p:cNvSpPr>
          <p:nvPr/>
        </p:nvSpPr>
        <p:spPr>
          <a:xfrm>
            <a:off x="6893698" y="2807122"/>
            <a:ext cx="311976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공원 시설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놀이터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반려견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공원 등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가용성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A0CB45-4ED8-7B97-98C9-754E46D0A986}"/>
              </a:ext>
            </a:extLst>
          </p:cNvPr>
          <p:cNvSpPr txBox="1">
            <a:spLocks/>
          </p:cNvSpPr>
          <p:nvPr/>
        </p:nvSpPr>
        <p:spPr>
          <a:xfrm>
            <a:off x="6893698" y="3663926"/>
            <a:ext cx="303737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인종 및 경제적 계층 간 공원 접근성과 공간 이용 비율 비교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ED090F7-7E23-4EE2-96A5-ADD2CCC59C79}"/>
              </a:ext>
            </a:extLst>
          </p:cNvPr>
          <p:cNvSpPr/>
          <p:nvPr/>
        </p:nvSpPr>
        <p:spPr>
          <a:xfrm>
            <a:off x="2309663" y="1535841"/>
            <a:ext cx="2031657" cy="2533330"/>
          </a:xfrm>
          <a:prstGeom prst="roundRect">
            <a:avLst>
              <a:gd name="adj" fmla="val 6828"/>
            </a:avLst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norm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30" normalizeH="0" baseline="0" noProof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6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9A6A5B-3475-7D17-1EAE-48EFE1C00997}"/>
              </a:ext>
            </a:extLst>
          </p:cNvPr>
          <p:cNvSpPr/>
          <p:nvPr/>
        </p:nvSpPr>
        <p:spPr>
          <a:xfrm>
            <a:off x="5277490" y="1560516"/>
            <a:ext cx="4840648" cy="366325"/>
          </a:xfrm>
          <a:prstGeom prst="roundRect">
            <a:avLst>
              <a:gd name="adj" fmla="val 23457"/>
            </a:avLst>
          </a:prstGeom>
          <a:solidFill>
            <a:srgbClr val="ED7D31"/>
          </a:solidFill>
          <a:ln w="127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42F42-3944-D278-B463-FAE0C7E5F2A5}"/>
              </a:ext>
            </a:extLst>
          </p:cNvPr>
          <p:cNvSpPr txBox="1"/>
          <p:nvPr/>
        </p:nvSpPr>
        <p:spPr>
          <a:xfrm>
            <a:off x="5277490" y="1581927"/>
            <a:ext cx="48406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미국 </a:t>
            </a:r>
            <a:r>
              <a:rPr lang="ko-KR" altLang="en-US" sz="1500" b="1" spc="-12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파크스코어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공원 평가 기준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(500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만점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97999E3-7226-528A-CE92-58AFEEE22EE2}"/>
              </a:ext>
            </a:extLst>
          </p:cNvPr>
          <p:cNvSpPr/>
          <p:nvPr/>
        </p:nvSpPr>
        <p:spPr>
          <a:xfrm>
            <a:off x="5277489" y="2814728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A5A5A5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63EC21-29AE-B02D-97F2-6A60F008B27E}"/>
              </a:ext>
            </a:extLst>
          </p:cNvPr>
          <p:cNvSpPr/>
          <p:nvPr/>
        </p:nvSpPr>
        <p:spPr>
          <a:xfrm>
            <a:off x="5347685" y="2892411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CD3FE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3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10028F-F9A4-1AFE-7CF1-6AE770BD15B1}"/>
              </a:ext>
            </a:extLst>
          </p:cNvPr>
          <p:cNvSpPr txBox="1"/>
          <p:nvPr/>
        </p:nvSpPr>
        <p:spPr>
          <a:xfrm>
            <a:off x="5555562" y="2860495"/>
            <a:ext cx="10695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편의시설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309160-500F-9638-7817-E076D99820DD}"/>
              </a:ext>
            </a:extLst>
          </p:cNvPr>
          <p:cNvSpPr/>
          <p:nvPr/>
        </p:nvSpPr>
        <p:spPr>
          <a:xfrm>
            <a:off x="5277489" y="2390830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5C7EE6-F428-777F-7501-333B19EEF3E6}"/>
              </a:ext>
            </a:extLst>
          </p:cNvPr>
          <p:cNvSpPr/>
          <p:nvPr/>
        </p:nvSpPr>
        <p:spPr>
          <a:xfrm>
            <a:off x="5347685" y="2468513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D4E7F7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D4E7F7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2031-B727-7043-38D7-91D2C3284715}"/>
              </a:ext>
            </a:extLst>
          </p:cNvPr>
          <p:cNvSpPr txBox="1"/>
          <p:nvPr/>
        </p:nvSpPr>
        <p:spPr>
          <a:xfrm>
            <a:off x="5594034" y="2436597"/>
            <a:ext cx="87844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53ED5F0-7960-6AF8-E6DA-C4143163B9E1}"/>
              </a:ext>
            </a:extLst>
          </p:cNvPr>
          <p:cNvSpPr/>
          <p:nvPr/>
        </p:nvSpPr>
        <p:spPr>
          <a:xfrm>
            <a:off x="5277489" y="1973382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E7E6E6"/>
          </a:solidFill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72896B-EA34-AE62-ECBC-C0FED84CB645}"/>
              </a:ext>
            </a:extLst>
          </p:cNvPr>
          <p:cNvSpPr/>
          <p:nvPr/>
        </p:nvSpPr>
        <p:spPr>
          <a:xfrm>
            <a:off x="5347685" y="2051065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E47940-BC7E-BAE7-BEE3-D45F20B17D6F}"/>
              </a:ext>
            </a:extLst>
          </p:cNvPr>
          <p:cNvSpPr txBox="1"/>
          <p:nvPr/>
        </p:nvSpPr>
        <p:spPr>
          <a:xfrm>
            <a:off x="5596438" y="2019149"/>
            <a:ext cx="87363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면적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F062FA3-C66E-B105-1D6A-3126698F0EAC}"/>
              </a:ext>
            </a:extLst>
          </p:cNvPr>
          <p:cNvSpPr/>
          <p:nvPr/>
        </p:nvSpPr>
        <p:spPr>
          <a:xfrm>
            <a:off x="5277489" y="3246414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E56ACD7-4278-19FE-1BF9-66260B882123}"/>
              </a:ext>
            </a:extLst>
          </p:cNvPr>
          <p:cNvSpPr/>
          <p:nvPr/>
        </p:nvSpPr>
        <p:spPr>
          <a:xfrm>
            <a:off x="5347685" y="3324097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4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07D975-8B53-B5EA-E065-959284F2079D}"/>
              </a:ext>
            </a:extLst>
          </p:cNvPr>
          <p:cNvSpPr txBox="1"/>
          <p:nvPr/>
        </p:nvSpPr>
        <p:spPr>
          <a:xfrm>
            <a:off x="5555562" y="3292181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DC3ACD4-E5E5-8077-50B3-153953B34F57}"/>
              </a:ext>
            </a:extLst>
          </p:cNvPr>
          <p:cNvSpPr/>
          <p:nvPr/>
        </p:nvSpPr>
        <p:spPr>
          <a:xfrm>
            <a:off x="5277489" y="3663926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>
              <a:lumMod val="50000"/>
            </a:srgbClr>
          </a:solidFill>
          <a:ln w="12700" cap="flat" cmpd="sng" algn="ctr">
            <a:solidFill>
              <a:srgbClr val="2038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B01E410-92D1-9D6F-FF09-32C48B4290E6}"/>
              </a:ext>
            </a:extLst>
          </p:cNvPr>
          <p:cNvSpPr/>
          <p:nvPr/>
        </p:nvSpPr>
        <p:spPr>
          <a:xfrm>
            <a:off x="5347685" y="3741609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5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7707D-BE80-FE61-D077-98C35B89D2E8}"/>
              </a:ext>
            </a:extLst>
          </p:cNvPr>
          <p:cNvSpPr txBox="1"/>
          <p:nvPr/>
        </p:nvSpPr>
        <p:spPr>
          <a:xfrm>
            <a:off x="5555562" y="3709693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형평성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1043484" y="48702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공원의 형평성을 보장하여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4296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B55E-D8B4-A7D7-BFAC-3B7C03A3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B963AC9-DF6E-DF66-DAFE-9A60E89245D5}"/>
              </a:ext>
            </a:extLst>
          </p:cNvPr>
          <p:cNvSpPr txBox="1"/>
          <p:nvPr/>
        </p:nvSpPr>
        <p:spPr>
          <a:xfrm>
            <a:off x="1043484" y="1358037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국내에서는 ‘경기도 도시공원 신규 지표 도입방안’ 연구가 수행되었으며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수준평가를 위한 신규지표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제안하였습니다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하지만 도시공원 서비스 형평성 제고를 위해 질적지표를 더 포함해야 한다는 것과 시군 단위 지표 평가를 행정동 단위로 개발이 필요함을 시사 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BCAFB-6C25-AE63-FCAF-08127B1B6957}"/>
              </a:ext>
            </a:extLst>
          </p:cNvPr>
          <p:cNvGrpSpPr/>
          <p:nvPr/>
        </p:nvGrpSpPr>
        <p:grpSpPr>
          <a:xfrm>
            <a:off x="1109772" y="3012697"/>
            <a:ext cx="3644639" cy="327342"/>
            <a:chOff x="675894" y="2582198"/>
            <a:chExt cx="3362192" cy="3273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9AAB801-CC68-E9C4-BD95-7F0E6015ECE1}"/>
                </a:ext>
              </a:extLst>
            </p:cNvPr>
            <p:cNvSpPr/>
            <p:nvPr/>
          </p:nvSpPr>
          <p:spPr>
            <a:xfrm>
              <a:off x="675894" y="2582198"/>
              <a:ext cx="3362192" cy="327342"/>
            </a:xfrm>
            <a:prstGeom prst="roundRect">
              <a:avLst>
                <a:gd name="adj" fmla="val 23457"/>
              </a:avLst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8EE752-A731-5F20-D380-3382BF788CAE}"/>
                </a:ext>
              </a:extLst>
            </p:cNvPr>
            <p:cNvSpPr txBox="1"/>
            <p:nvPr/>
          </p:nvSpPr>
          <p:spPr>
            <a:xfrm>
              <a:off x="675894" y="2602985"/>
              <a:ext cx="33621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양적 지표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56BBA-6D2D-C973-E9EE-7A5B7569E438}"/>
              </a:ext>
            </a:extLst>
          </p:cNvPr>
          <p:cNvSpPr/>
          <p:nvPr/>
        </p:nvSpPr>
        <p:spPr>
          <a:xfrm>
            <a:off x="1110463" y="3428999"/>
            <a:ext cx="1778573" cy="1847098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5F0E-78CF-3C99-150C-D81E4D4ABB0E}"/>
              </a:ext>
            </a:extLst>
          </p:cNvPr>
          <p:cNvSpPr txBox="1"/>
          <p:nvPr/>
        </p:nvSpPr>
        <p:spPr>
          <a:xfrm>
            <a:off x="1201723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공급되는 공원의 절대량을 평가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시가화된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지역과의 비율을 활용하여 지역의 도시화 특성 반영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513727-A235-E5B3-ABC3-49C1F415F42B}"/>
              </a:ext>
            </a:extLst>
          </p:cNvPr>
          <p:cNvSpPr/>
          <p:nvPr/>
        </p:nvSpPr>
        <p:spPr>
          <a:xfrm>
            <a:off x="5161829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7BB3D-6F58-B355-82F5-4E62A948826C}"/>
              </a:ext>
            </a:extLst>
          </p:cNvPr>
          <p:cNvGrpSpPr/>
          <p:nvPr/>
        </p:nvGrpSpPr>
        <p:grpSpPr>
          <a:xfrm>
            <a:off x="3150837" y="2349719"/>
            <a:ext cx="5495256" cy="369332"/>
            <a:chOff x="671151" y="2545607"/>
            <a:chExt cx="5105702" cy="3693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DC407-FFE4-1750-AA4B-5A6583E40A8F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3EED1-97E6-8F4B-29B6-3AA037597232}"/>
                </a:ext>
              </a:extLst>
            </p:cNvPr>
            <p:cNvSpPr txBox="1"/>
            <p:nvPr/>
          </p:nvSpPr>
          <p:spPr>
            <a:xfrm>
              <a:off x="671151" y="2545607"/>
              <a:ext cx="5105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‘경기도 도시공원 신규 지표 도입방안’ 연구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3CDEAA-DDA5-E22D-1E6D-82B27975314C}"/>
              </a:ext>
            </a:extLst>
          </p:cNvPr>
          <p:cNvSpPr/>
          <p:nvPr/>
        </p:nvSpPr>
        <p:spPr>
          <a:xfrm>
            <a:off x="1111842" y="3428999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324C-EB70-16CE-0B66-E19BBA706F8A}"/>
              </a:ext>
            </a:extLst>
          </p:cNvPr>
          <p:cNvSpPr txBox="1"/>
          <p:nvPr/>
        </p:nvSpPr>
        <p:spPr>
          <a:xfrm>
            <a:off x="1481073" y="3461865"/>
            <a:ext cx="9831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공원면적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2A44C-D8FA-C3D1-B287-10085ED11936}"/>
              </a:ext>
            </a:extLst>
          </p:cNvPr>
          <p:cNvSpPr txBox="1"/>
          <p:nvPr/>
        </p:nvSpPr>
        <p:spPr>
          <a:xfrm>
            <a:off x="1111842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386580-2A29-6EB2-8996-66DA8A85E57E}"/>
              </a:ext>
            </a:extLst>
          </p:cNvPr>
          <p:cNvCxnSpPr>
            <a:cxnSpLocks/>
          </p:cNvCxnSpPr>
          <p:nvPr/>
        </p:nvCxnSpPr>
        <p:spPr>
          <a:xfrm>
            <a:off x="1473866" y="3479127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F5651F-DAF8-D5D5-ACC3-542FB1F26724}"/>
              </a:ext>
            </a:extLst>
          </p:cNvPr>
          <p:cNvSpPr/>
          <p:nvPr/>
        </p:nvSpPr>
        <p:spPr>
          <a:xfrm>
            <a:off x="5161768" y="3428999"/>
            <a:ext cx="1778573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E751B-80E4-9971-DE2E-CBB3CDE10254}"/>
              </a:ext>
            </a:extLst>
          </p:cNvPr>
          <p:cNvSpPr txBox="1"/>
          <p:nvPr/>
        </p:nvSpPr>
        <p:spPr>
          <a:xfrm>
            <a:off x="5467986" y="3461865"/>
            <a:ext cx="156042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12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수혜인구비율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6FEA6-7CEA-F49A-B122-185B5C2BF9E9}"/>
              </a:ext>
            </a:extLst>
          </p:cNvPr>
          <p:cNvSpPr txBox="1"/>
          <p:nvPr/>
        </p:nvSpPr>
        <p:spPr>
          <a:xfrm>
            <a:off x="5161827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3B328D-1948-E455-C7D3-FD2CDA6BEC02}"/>
              </a:ext>
            </a:extLst>
          </p:cNvPr>
          <p:cNvCxnSpPr>
            <a:cxnSpLocks/>
          </p:cNvCxnSpPr>
          <p:nvPr/>
        </p:nvCxnSpPr>
        <p:spPr>
          <a:xfrm>
            <a:off x="5523335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97A47-9885-79E2-C0F4-474BE9B341AE}"/>
              </a:ext>
            </a:extLst>
          </p:cNvPr>
          <p:cNvSpPr/>
          <p:nvPr/>
        </p:nvSpPr>
        <p:spPr>
          <a:xfrm>
            <a:off x="2982797" y="3432596"/>
            <a:ext cx="1778573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D1EDB-EAB4-FE27-022D-D01FDEC227A1}"/>
              </a:ext>
            </a:extLst>
          </p:cNvPr>
          <p:cNvSpPr/>
          <p:nvPr/>
        </p:nvSpPr>
        <p:spPr>
          <a:xfrm>
            <a:off x="2984176" y="3432596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06C9B-80E1-CF00-523A-56BEAFF4A179}"/>
              </a:ext>
            </a:extLst>
          </p:cNvPr>
          <p:cNvSpPr txBox="1"/>
          <p:nvPr/>
        </p:nvSpPr>
        <p:spPr>
          <a:xfrm>
            <a:off x="3353407" y="3465462"/>
            <a:ext cx="8227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공급적정성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8477-FCE4-D991-6C82-4A0AE257B2F3}"/>
              </a:ext>
            </a:extLst>
          </p:cNvPr>
          <p:cNvSpPr txBox="1"/>
          <p:nvPr/>
        </p:nvSpPr>
        <p:spPr>
          <a:xfrm>
            <a:off x="2984176" y="3465462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68F15D-4279-1271-C42E-700157D9BE57}"/>
              </a:ext>
            </a:extLst>
          </p:cNvPr>
          <p:cNvCxnSpPr>
            <a:cxnSpLocks/>
          </p:cNvCxnSpPr>
          <p:nvPr/>
        </p:nvCxnSpPr>
        <p:spPr>
          <a:xfrm>
            <a:off x="3346200" y="3482724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13B591-1EBD-BA39-585C-1CEAAAA6E9FA}"/>
              </a:ext>
            </a:extLst>
          </p:cNvPr>
          <p:cNvSpPr/>
          <p:nvPr/>
        </p:nvSpPr>
        <p:spPr>
          <a:xfrm>
            <a:off x="7028411" y="3438783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5E9C00-DF4E-F364-B5E8-046AE13CD301}"/>
              </a:ext>
            </a:extLst>
          </p:cNvPr>
          <p:cNvSpPr/>
          <p:nvPr/>
        </p:nvSpPr>
        <p:spPr>
          <a:xfrm>
            <a:off x="7028410" y="3438782"/>
            <a:ext cx="1778572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8FEF8-2DDE-2353-73CE-26798F85DDAA}"/>
              </a:ext>
            </a:extLst>
          </p:cNvPr>
          <p:cNvSpPr txBox="1"/>
          <p:nvPr/>
        </p:nvSpPr>
        <p:spPr>
          <a:xfrm>
            <a:off x="7397117" y="3471648"/>
            <a:ext cx="126463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다양성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315D5-3F00-D3BE-EFB7-2FB5FAFC525C}"/>
              </a:ext>
            </a:extLst>
          </p:cNvPr>
          <p:cNvSpPr txBox="1"/>
          <p:nvPr/>
        </p:nvSpPr>
        <p:spPr>
          <a:xfrm>
            <a:off x="7028409" y="3471648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2E9DB6-02D6-67CD-EF9B-9CA546612DB0}"/>
              </a:ext>
            </a:extLst>
          </p:cNvPr>
          <p:cNvCxnSpPr>
            <a:cxnSpLocks/>
          </p:cNvCxnSpPr>
          <p:nvPr/>
        </p:nvCxnSpPr>
        <p:spPr>
          <a:xfrm>
            <a:off x="7389917" y="348891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7D71D0-90EC-35D2-A436-43B91E716628}"/>
              </a:ext>
            </a:extLst>
          </p:cNvPr>
          <p:cNvSpPr/>
          <p:nvPr/>
        </p:nvSpPr>
        <p:spPr>
          <a:xfrm>
            <a:off x="8881876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AB2C6A-9300-90BB-9C85-A11AD131CC77}"/>
              </a:ext>
            </a:extLst>
          </p:cNvPr>
          <p:cNvSpPr/>
          <p:nvPr/>
        </p:nvSpPr>
        <p:spPr>
          <a:xfrm>
            <a:off x="8881874" y="3428999"/>
            <a:ext cx="1778519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B29B7-9287-BF83-4DD0-E663EEFAF88B}"/>
              </a:ext>
            </a:extLst>
          </p:cNvPr>
          <p:cNvSpPr txBox="1"/>
          <p:nvPr/>
        </p:nvSpPr>
        <p:spPr>
          <a:xfrm>
            <a:off x="9188033" y="3461865"/>
            <a:ext cx="15631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공원유지관리 비용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8A571-6936-F2CE-5B2F-5560B7D1CCBA}"/>
              </a:ext>
            </a:extLst>
          </p:cNvPr>
          <p:cNvSpPr txBox="1"/>
          <p:nvPr/>
        </p:nvSpPr>
        <p:spPr>
          <a:xfrm>
            <a:off x="8881874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9C3317-56F7-0C3A-64C4-72E3D1CB5FB1}"/>
              </a:ext>
            </a:extLst>
          </p:cNvPr>
          <p:cNvCxnSpPr>
            <a:cxnSpLocks/>
          </p:cNvCxnSpPr>
          <p:nvPr/>
        </p:nvCxnSpPr>
        <p:spPr>
          <a:xfrm>
            <a:off x="9243382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4751E-FC4F-A410-0AFC-E2BD5B823D21}"/>
              </a:ext>
            </a:extLst>
          </p:cNvPr>
          <p:cNvSpPr txBox="1"/>
          <p:nvPr/>
        </p:nvSpPr>
        <p:spPr>
          <a:xfrm>
            <a:off x="3012648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계획한 공급량 기준</a:t>
            </a:r>
            <a:r>
              <a:rPr kumimoji="1" lang="en-US" altLang="ko-KR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어느정도 공급 이루어졌는지 확인하는 지표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부족지역과 부족량을 직관적으로 파악 가능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EC865A-57EA-904E-F909-0373BE48DBCD}"/>
              </a:ext>
            </a:extLst>
          </p:cNvPr>
          <p:cNvSpPr txBox="1"/>
          <p:nvPr/>
        </p:nvSpPr>
        <p:spPr>
          <a:xfrm>
            <a:off x="5237200" y="3845301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도시민의 공원 접근성을 평가하는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공원 유형에 따라 다른 접근기준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수혜면적 거주인구 비율을 기준으로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8E8E2-3323-2BCD-5403-5CAC702AE863}"/>
              </a:ext>
            </a:extLst>
          </p:cNvPr>
          <p:cNvSpPr txBox="1"/>
          <p:nvPr/>
        </p:nvSpPr>
        <p:spPr>
          <a:xfrm>
            <a:off x="7114153" y="3855085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서비스 수혜권역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1~3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등급으로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해당 시군 공원서비스 질적 수준 차이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F9387-F6BE-02DA-4F45-1882217CAB46}"/>
              </a:ext>
            </a:extLst>
          </p:cNvPr>
          <p:cNvSpPr txBox="1"/>
          <p:nvPr/>
        </p:nvSpPr>
        <p:spPr>
          <a:xfrm>
            <a:off x="8975523" y="3855085"/>
            <a:ext cx="1643016" cy="132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기초지자체의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정책추진 정도를 확인하는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관리예산만을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</a:pP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비정기성 높은 공원조성예산 제외</a:t>
            </a: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조성공원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/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단위면적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52" name="십자형 51">
            <a:extLst>
              <a:ext uri="{FF2B5EF4-FFF2-40B4-BE49-F238E27FC236}">
                <a16:creationId xmlns:a16="http://schemas.microsoft.com/office/drawing/2014/main" id="{E6486FD9-CFFB-CD2B-3AAD-3F2E3A4BBCDB}"/>
              </a:ext>
            </a:extLst>
          </p:cNvPr>
          <p:cNvSpPr/>
          <p:nvPr/>
        </p:nvSpPr>
        <p:spPr>
          <a:xfrm>
            <a:off x="4812857" y="3049429"/>
            <a:ext cx="288779" cy="290610"/>
          </a:xfrm>
          <a:prstGeom prst="plus">
            <a:avLst>
              <a:gd name="adj" fmla="val 392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B74959F-A3BC-900B-A880-54B378C1C513}"/>
              </a:ext>
            </a:extLst>
          </p:cNvPr>
          <p:cNvGrpSpPr/>
          <p:nvPr/>
        </p:nvGrpSpPr>
        <p:grpSpPr>
          <a:xfrm>
            <a:off x="5161767" y="3012697"/>
            <a:ext cx="5495256" cy="327342"/>
            <a:chOff x="671151" y="2577813"/>
            <a:chExt cx="5105702" cy="32734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F5D33D9-EE00-92D3-F14F-FFF0851AA1C0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C15BC-B20B-F8BF-E9F8-016F901DB96B}"/>
                </a:ext>
              </a:extLst>
            </p:cNvPr>
            <p:cNvSpPr txBox="1"/>
            <p:nvPr/>
          </p:nvSpPr>
          <p:spPr>
            <a:xfrm>
              <a:off x="671151" y="2591773"/>
              <a:ext cx="51057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질적 지표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F9E61C-1951-DA3A-C270-D12A512C9633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공원서비스의 질적 수준을 종합적으로 진단할 수 있는 다양한 지표로 구성된 공원서비스 측정도구가 필요함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51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2238</Words>
  <Application>Microsoft Office PowerPoint</Application>
  <PresentationFormat>와이드스크린</PresentationFormat>
  <Paragraphs>328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KoPub돋움체 Bold</vt:lpstr>
      <vt:lpstr>KoPub돋움체 Light</vt:lpstr>
      <vt:lpstr>Arial</vt:lpstr>
      <vt:lpstr>Cambria Math</vt:lpstr>
      <vt:lpstr>경기천년제목 Bold</vt:lpstr>
      <vt:lpstr>경기천년제목 Light</vt:lpstr>
      <vt:lpstr>경기천년제목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전 승호</cp:lastModifiedBy>
  <cp:revision>6</cp:revision>
  <dcterms:created xsi:type="dcterms:W3CDTF">2025-07-02T00:49:38Z</dcterms:created>
  <dcterms:modified xsi:type="dcterms:W3CDTF">2025-07-03T10:40:54Z</dcterms:modified>
</cp:coreProperties>
</file>